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0" r:id="rId12"/>
    <p:sldId id="268" r:id="rId13"/>
    <p:sldId id="269" r:id="rId14"/>
    <p:sldId id="270" r:id="rId15"/>
    <p:sldId id="271" r:id="rId16"/>
    <p:sldId id="272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3"/>
    <a:srgbClr val="CC3399"/>
    <a:srgbClr val="FCA82C"/>
    <a:srgbClr val="9EFF29"/>
    <a:srgbClr val="A4660C"/>
    <a:srgbClr val="952F69"/>
    <a:srgbClr val="FF856D"/>
    <a:srgbClr val="FF2549"/>
    <a:srgbClr val="003635"/>
    <a:srgbClr val="005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3947" y="2418735"/>
            <a:ext cx="7989723" cy="164444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6577" y="4063190"/>
            <a:ext cx="7975483" cy="685791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217" y="364444"/>
            <a:ext cx="8246070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843" y="1378974"/>
            <a:ext cx="8246070" cy="342162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777" y="465530"/>
            <a:ext cx="6704649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4777" y="1229055"/>
            <a:ext cx="6704649" cy="3511061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5" y="279018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965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68932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965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68932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728" y="2521974"/>
            <a:ext cx="8203575" cy="1364225"/>
          </a:xfrm>
        </p:spPr>
        <p:txBody>
          <a:bodyPr>
            <a:normAutofit/>
          </a:bodyPr>
          <a:lstStyle/>
          <a:p>
            <a:r>
              <a:rPr lang="sr-Cyrl-R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 и анксиозност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104" y="3892326"/>
            <a:ext cx="8188953" cy="973964"/>
          </a:xfrm>
        </p:spPr>
        <p:txBody>
          <a:bodyPr>
            <a:normAutofit/>
          </a:bodyPr>
          <a:lstStyle/>
          <a:p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Весна Бабић</a:t>
            </a:r>
          </a:p>
          <a:p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Снежа Тошев Миланов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995" y="1324302"/>
            <a:ext cx="4928501" cy="3720663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Фокусирајте се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садашњост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на прошлост или будућност. Стално враћање на прошле догађаје или константно размишљање шта ће се десити (и прављење најгорих сценарија у глави) само продубљују анксиозност. Уколико не изађете из тог „зачараног круга“, лако можете упасти у депресију јер су анксиозност и депресија у тесној вези.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76496" y="1448821"/>
            <a:ext cx="3810548" cy="2276294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Медитација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правилно дисање такође могу бити од помоћи у борби против анксиозности.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14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5517" y="1694587"/>
            <a:ext cx="633248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Анксиозност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није ретка појава и доста људи има проблема са њом. Највећу бригу ствара забринутост за здравље, мисао о томе да ли је све у реду, шта други мисле о вама. </a:t>
            </a: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Међутим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 је и страх од затвореног простора и висине.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 као осећање представља једну од првих емоција са којом се дете сусреће у свом животу. Овај рани страх потиче од положаја тек рођеног детета у спољашњем свету који је обележен позицијом беспомоћности како биолошке, тако и психолошке.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2426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40828" y="1278409"/>
            <a:ext cx="753591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заправо представља биолошки утемељен, на различите начине манифестован, филогенетски и онтогенетски један од најстаријих афеката који припада инстинкту заштите од опасности као првобитна биолошка алармна реакција. Када кажемо да је страх „афекат“ то значи да је ово осећање толико снажно и дубоко да покреће и низ телесних реакција, пре свега у вегетативном нервном систему, као што су: проширење зеница, убрзавање пулса, повећање крвног притиска, знојење, убрзање активности црева, повећање интензитета општег метаболизма, лучење адреналина у крв. 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5305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39159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 наступи страх и напад панике: како се смирити?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3694" y="1745953"/>
            <a:ext cx="8732391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Корак 1. Направите </a:t>
            </a:r>
            <a:r>
              <a:rPr lang="bg-BG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листу</a:t>
            </a:r>
          </a:p>
          <a:p>
            <a:endParaRPr lang="bg-BG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Направите листу ситуација, места или објеката којих се плашите. На пример,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ако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бојите паса, листа може укључивати: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гледање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слика паса, стајање недалеко од пса на повоцу у парку или у истој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просторији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или играње са штенетом.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Ако се бојите социјалних ситуација, списак може укључивати: реците сваког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јутра “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здраво”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сараднику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питајте странца на улици нешто, обавите мали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благајником или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позовите пријатеља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телефоном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458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269" y="745579"/>
            <a:ext cx="8458710" cy="407866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Корак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скалу својих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Када направите списак, поређајте страхове на скали од 1 до 10, од најмање страшних до најстрашнијих, тј. екстремних страхова.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Савет: Када правите лествицу, тј. скалу страхова, идентификујте одређени циљ. Ако имате пуно различитих страхова, направите одвојене лествице за сваку тему страха. Свака лествица треба да укључи читав низ ситуација и корака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којих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морате направити. Важно је започети и предузимати постепене кораке. Неки кораци на лествици могу се разврстати у мање кораке. На пример, ако се плашиш да разговараш са сарадницима, ову ситуацију поделиш у неколико корака: реци “здраво” сараднику, потом га питај једно кратко питање, а онда започни неку слободнију тему, рецимо о слободним викендима.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067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0634" y="1229055"/>
            <a:ext cx="7018792" cy="35110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Корак 3. Наградите добро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понашање.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Није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лако се суочити са страховима. Наградите себе кад то учините! Добро је похвалити себе и користити специфичне повратне информације као мотивацију за постизање циља. На пример, куповина посебног поклона себи или учествовање у забавној активности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постигнутог циља. Не заборавите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моћ позитивног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мишљења и самободрења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нпр. “Ја сам то учинио. Свака ми част!”).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0404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624" y="1709768"/>
            <a:ext cx="8246070" cy="280968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Анксиозност се може дефинисати као </a:t>
            </a:r>
            <a:r>
              <a:rPr lang="ru-RU" dirty="0"/>
              <a:t>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константно нервозно исчекивање да ће се нешто лоше десити!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Примери анксиозности, стрепимо: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/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ће се догодити нешто лоше нама или некоме нама блиском.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се не обрукамо у друштву.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нећемо успети успешно да обавимо делегирани задатак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школи/на послу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 се анксиозност испољава, како препознати анксиозност: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1" y="1554876"/>
            <a:ext cx="7546428" cy="3511061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фобије (страх од висине, затвореног простора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Нападима панике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Кроз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генерализовану анксиозност (такозвана претерана брига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Здравствену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анксиозност (стах од болести и смрти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Опсесивно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компулзивни поремећај (када особа понавља одређени ритуал јер верује да ће је заштити, односно умањује њен страх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Психосоматске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тегобе (проблеми са варењем, главобоље, повишен холестерол, крвни притисак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Сексуалне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проблеме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57293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Ствари које „хране“ анксиозност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971586"/>
            <a:ext cx="65321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Понекад одређене активности за које сматрамо да ће нам помоћи да контролишемо анксиозност, заправо то не чине већ је само хране и продужавају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Борба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Избегавање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7870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Борба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борба између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менталног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физичког. На менталном нивоу особа покушава да контролише своје опсесивне мисли, а на телесном нивоу особа свесно или не „стеже мишиће“. Има хроничне тензије у мишићима рамена, врата, потиљка, дијафрагме, ногу. Што се особа више бори, анксиозност постаје све јача, дуже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траје,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особа се све више  осећа уморно, исцрпљено и напето.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7079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Избегавањ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– На пример, особа која се боји висине, избегаваће сваку могућност 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изађе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терасу или да се вози  авионом.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Избегавање ће само довести до појачавања анксиозности. Зашто? Зато што особа сваки пут када побегне или избегне одређену ситуацију у којој се осећа анксиозно, потврђује свој осећај беспомоћности и немогућности да поднесе анксиозост.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28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подразумева покушај менталне контроле. Односно особа покушава да контролише своје мисли, осећања, поступке како не би дошло до губитка контроле и напада панике. Али несвесно тиме само појачава дејство негативних мисли.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961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55" y="2180569"/>
            <a:ext cx="5731038" cy="1456010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 се ослободити анксиозности?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693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767</Words>
  <Application>Microsoft Office PowerPoint</Application>
  <PresentationFormat>On-screen Show (16:9)</PresentationFormat>
  <Paragraphs>56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Страх и анксиозност</vt:lpstr>
      <vt:lpstr>Анксиозност се може дефинисати као – константно нервозно исчекивање да ће се нешто лоше десити!</vt:lpstr>
      <vt:lpstr>Примери анксиозности, стрепимо:</vt:lpstr>
      <vt:lpstr>Како се анксиозност испољава, како препознати анксиозност:</vt:lpstr>
      <vt:lpstr>Ствари које „хране“ анксиозност</vt:lpstr>
      <vt:lpstr>PowerPoint Presentation</vt:lpstr>
      <vt:lpstr>PowerPoint Presentation</vt:lpstr>
      <vt:lpstr>PowerPoint Presentation</vt:lpstr>
      <vt:lpstr>Како се ослободити анксиозности?</vt:lpstr>
      <vt:lpstr>PowerPoint Presentation</vt:lpstr>
      <vt:lpstr>PowerPoint Presentation</vt:lpstr>
      <vt:lpstr>СТРАХ</vt:lpstr>
      <vt:lpstr>PowerPoint Presentation</vt:lpstr>
      <vt:lpstr>Кад наступи страх и напад панике: како се смирити?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2020-04-01T17:11:31Z</dcterms:modified>
</cp:coreProperties>
</file>